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61678D-4D2C-4530-9007-0390DE2268BC}" v="126" dt="2022-03-07T15:15:16.8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8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61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206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930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06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093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897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382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39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37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831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21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264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6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636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125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924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52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FF2B5EF4-FFF2-40B4-BE49-F238E27FC236}">
                <a16:creationId xmlns:a16="http://schemas.microsoft.com/office/drawing/2014/main" id="{9401732C-37EE-4B98-A709-9530173F3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1">
            <a:extLst>
              <a:ext uri="{FF2B5EF4-FFF2-40B4-BE49-F238E27FC236}">
                <a16:creationId xmlns:a16="http://schemas.microsoft.com/office/drawing/2014/main" id="{654E48C8-2A00-4C54-BC9C-B18EE49E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E0A0544-8F52-43F0-AC3E-DF683908B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id="{2F4057D3-A680-4443-9E51-ED920A691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9" name="Picture 14">
              <a:extLst>
                <a:ext uri="{FF2B5EF4-FFF2-40B4-BE49-F238E27FC236}">
                  <a16:creationId xmlns:a16="http://schemas.microsoft.com/office/drawing/2014/main" id="{2F6853A4-7B38-4FDE-B024-AE8BA71E7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0" name="Picture 15">
              <a:extLst>
                <a:ext uri="{FF2B5EF4-FFF2-40B4-BE49-F238E27FC236}">
                  <a16:creationId xmlns:a16="http://schemas.microsoft.com/office/drawing/2014/main" id="{86ADF4DB-4290-4441-8F8E-04152FE60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2CB065F-EA5E-4E0C-AAFD-33155F497A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7528" y="982132"/>
            <a:ext cx="4094017" cy="282388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800" kern="120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Community and Recreational Facilities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290EF2-5872-404E-A8F0-4EE64F615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7528" y="4076944"/>
            <a:ext cx="4094017" cy="167962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>
                <a:solidFill>
                  <a:srgbClr val="000000"/>
                </a:solidFill>
              </a:rPr>
              <a:t>The Purpose of the Neighbourhood Plan is to:</a:t>
            </a:r>
          </a:p>
          <a:p>
            <a:pPr marL="4572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>
                <a:solidFill>
                  <a:srgbClr val="000000"/>
                </a:solidFill>
              </a:rPr>
              <a:t>Improve the community and recreational facilities in our parish</a:t>
            </a:r>
          </a:p>
          <a:p>
            <a:pPr marL="228600">
              <a:lnSpc>
                <a:spcPct val="90000"/>
              </a:lnSpc>
            </a:pPr>
            <a:endParaRPr lang="en-US" sz="130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>
                <a:solidFill>
                  <a:srgbClr val="000000"/>
                </a:solidFill>
              </a:rPr>
              <a:t>2. Ensure Five Oak Green does not become a backwater should the TW Local Plan be approved</a:t>
            </a:r>
          </a:p>
          <a:p>
            <a:pPr marL="4572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300">
              <a:solidFill>
                <a:srgbClr val="000000"/>
              </a:solidFill>
            </a:endParaRPr>
          </a:p>
        </p:txBody>
      </p:sp>
      <p:pic>
        <p:nvPicPr>
          <p:cNvPr id="7" name="Graphic 6" descr="Schoolhouse">
            <a:extLst>
              <a:ext uri="{FF2B5EF4-FFF2-40B4-BE49-F238E27FC236}">
                <a16:creationId xmlns:a16="http://schemas.microsoft.com/office/drawing/2014/main" id="{A9D22F92-987C-49C1-892C-FDB3126748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06533" y="982131"/>
            <a:ext cx="4893735" cy="4893735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368560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DF8837B-BAE2-489A-8F93-69216307D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erial view of valley map">
            <a:extLst>
              <a:ext uri="{FF2B5EF4-FFF2-40B4-BE49-F238E27FC236}">
                <a16:creationId xmlns:a16="http://schemas.microsoft.com/office/drawing/2014/main" id="{A467C0A0-ADA0-4364-ACB1-4DD5FBB390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31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4505F8-3CEA-450D-9747-41E707C7F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400">
                <a:solidFill>
                  <a:srgbClr val="FFFFFF"/>
                </a:solidFill>
              </a:rPr>
              <a:t>Capel is a large rural area with limited community facilities for people to meet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8149F38-DE64-4C75-A04D-A10988A31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>
                <a:solidFill>
                  <a:srgbClr val="FFFFFF"/>
                </a:solidFill>
              </a:rPr>
              <a:t>Village Halls ageing no improvement since 2006 Plan </a:t>
            </a:r>
          </a:p>
          <a:p>
            <a:pPr>
              <a:lnSpc>
                <a:spcPct val="90000"/>
              </a:lnSpc>
            </a:pPr>
            <a:r>
              <a:rPr lang="en-GB">
                <a:solidFill>
                  <a:srgbClr val="FFFFFF"/>
                </a:solidFill>
              </a:rPr>
              <a:t>Some closed e.g. Scout Hut</a:t>
            </a:r>
          </a:p>
          <a:p>
            <a:pPr>
              <a:lnSpc>
                <a:spcPct val="90000"/>
              </a:lnSpc>
            </a:pPr>
            <a:r>
              <a:rPr lang="en-GB">
                <a:solidFill>
                  <a:srgbClr val="FFFFFF"/>
                </a:solidFill>
              </a:rPr>
              <a:t>Church facilities either in need of work or small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48BEE9B-A2F4-4BF3-9EAD-16E1A7FC2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99932" y="3510608"/>
            <a:ext cx="512064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528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D59C2C63-D709-4949-9465-29A52CBED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0EFD2038-15D6-4003-8350-AFEC394EE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920" y="1399880"/>
            <a:ext cx="7808159" cy="41039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CF519C2-F6BE-41BE-A50E-54B98359C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9" name="Group 13">
            <a:extLst>
              <a:ext uri="{FF2B5EF4-FFF2-40B4-BE49-F238E27FC236}">
                <a16:creationId xmlns:a16="http://schemas.microsoft.com/office/drawing/2014/main" id="{7767AD93-AD3E-4C62-97D5-E54E14B2E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11" name="Rounded Rectangle 17">
              <a:extLst>
                <a:ext uri="{FF2B5EF4-FFF2-40B4-BE49-F238E27FC236}">
                  <a16:creationId xmlns:a16="http://schemas.microsoft.com/office/drawing/2014/main" id="{AA443E8D-EC07-4B8F-B370-2A1153F350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5">
              <a:extLst>
                <a:ext uri="{FF2B5EF4-FFF2-40B4-BE49-F238E27FC236}">
                  <a16:creationId xmlns:a16="http://schemas.microsoft.com/office/drawing/2014/main" id="{841F0AA1-D12D-4FDB-BF66-D9398ED93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35" name="Rounded Rectangle 20">
              <a:extLst>
                <a:ext uri="{FF2B5EF4-FFF2-40B4-BE49-F238E27FC236}">
                  <a16:creationId xmlns:a16="http://schemas.microsoft.com/office/drawing/2014/main" id="{E2B949DE-0178-4942-80DE-811C1AA4F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17">
              <a:extLst>
                <a:ext uri="{FF2B5EF4-FFF2-40B4-BE49-F238E27FC236}">
                  <a16:creationId xmlns:a16="http://schemas.microsoft.com/office/drawing/2014/main" id="{284AA86D-EAE1-4E3F-A54C-7F1E390B6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08B8AE-FE81-4DF9-B333-F06CCAD723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400">
                <a:solidFill>
                  <a:schemeClr val="bg1"/>
                </a:solidFill>
              </a:rPr>
              <a:t>Recreational facilities and allotments managed by the Parish Council….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8F6C4D-A9D7-43F4-8868-D94434AE9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600">
                <a:solidFill>
                  <a:schemeClr val="bg1"/>
                </a:solidFill>
              </a:rPr>
              <a:t>Some improvement in recent years MUGA; new play area (funded by Friends of FOG Rec and CPC)</a:t>
            </a:r>
          </a:p>
          <a:p>
            <a:pPr>
              <a:lnSpc>
                <a:spcPct val="90000"/>
              </a:lnSpc>
            </a:pPr>
            <a:r>
              <a:rPr lang="en-GB" sz="1600">
                <a:solidFill>
                  <a:schemeClr val="bg1"/>
                </a:solidFill>
              </a:rPr>
              <a:t>Funding for allotment improvements by CGPS</a:t>
            </a:r>
          </a:p>
          <a:p>
            <a:pPr>
              <a:lnSpc>
                <a:spcPct val="90000"/>
              </a:lnSpc>
            </a:pPr>
            <a:r>
              <a:rPr lang="en-GB" sz="1600">
                <a:solidFill>
                  <a:schemeClr val="bg1"/>
                </a:solidFill>
              </a:rPr>
              <a:t>Thriving cricket club football pitches let out to two teams</a:t>
            </a:r>
          </a:p>
          <a:p>
            <a:pPr>
              <a:lnSpc>
                <a:spcPct val="90000"/>
              </a:lnSpc>
            </a:pPr>
            <a:endParaRPr lang="en-GB" sz="1600">
              <a:solidFill>
                <a:schemeClr val="bg1"/>
              </a:solidFill>
            </a:endParaRPr>
          </a:p>
        </p:txBody>
      </p:sp>
      <p:cxnSp>
        <p:nvCxnSpPr>
          <p:cNvPr id="37" name="Straight Connector 19">
            <a:extLst>
              <a:ext uri="{FF2B5EF4-FFF2-40B4-BE49-F238E27FC236}">
                <a16:creationId xmlns:a16="http://schemas.microsoft.com/office/drawing/2014/main" id="{0772CE55-4C36-44F1-A9BD-379BEB843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443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35D3A-29F9-40BA-BBDF-14CA379DC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1824" y="1367673"/>
            <a:ext cx="4375151" cy="2665509"/>
          </a:xfrm>
        </p:spPr>
        <p:txBody>
          <a:bodyPr>
            <a:normAutofit fontScale="90000"/>
          </a:bodyPr>
          <a:lstStyle/>
          <a:p>
            <a:pPr algn="l"/>
            <a:r>
              <a:rPr lang="en-GB" sz="6100" dirty="0">
                <a:solidFill>
                  <a:schemeClr val="bg1"/>
                </a:solidFill>
              </a:rPr>
              <a:t>Community Orchard since 2012…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DB338F-5FFF-4444-B45A-D7500D3E02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9182" y="4414180"/>
            <a:ext cx="4377793" cy="884538"/>
          </a:xfrm>
        </p:spPr>
        <p:txBody>
          <a:bodyPr>
            <a:normAutofit fontScale="92500"/>
          </a:bodyPr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Improvements to signage and new seating and information boards planned… </a:t>
            </a:r>
          </a:p>
        </p:txBody>
      </p:sp>
      <p:pic>
        <p:nvPicPr>
          <p:cNvPr id="5" name="Picture 4" descr="Apples in a white crate">
            <a:extLst>
              <a:ext uri="{FF2B5EF4-FFF2-40B4-BE49-F238E27FC236}">
                <a16:creationId xmlns:a16="http://schemas.microsoft.com/office/drawing/2014/main" id="{C6C0942B-D5B4-40F6-9949-24F6E73F48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76" r="21713" b="-1"/>
          <a:stretch/>
        </p:blipFill>
        <p:spPr>
          <a:xfrm>
            <a:off x="835024" y="1573762"/>
            <a:ext cx="4397376" cy="429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41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9401732C-37EE-4B98-A709-9530173F3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54E48C8-2A00-4C54-BC9C-B18EE49E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CE0A0544-8F52-43F0-AC3E-DF683908B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F4057D3-A680-4443-9E51-ED920A691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2F6853A4-7B38-4FDE-B024-AE8BA71E7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86ADF4DB-4290-4441-8F8E-04152FE60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6A0C9DD-2266-484B-8EE0-A826F328A8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7528" y="982132"/>
            <a:ext cx="4094017" cy="28238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700">
                <a:solidFill>
                  <a:srgbClr val="262626"/>
                </a:solidFill>
              </a:rPr>
              <a:t>Vision for Capel questionnaire suggested people want better community facilities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F956B5-05D4-4716-AA2B-A926D561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7528" y="4076944"/>
            <a:ext cx="4094017" cy="16796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900">
                <a:solidFill>
                  <a:srgbClr val="000000"/>
                </a:solidFill>
              </a:rPr>
              <a:t>Very little on Capel Parish (outside the Strategic Sites) on this in the emerging TW Local Plan – neighbourhood Plan needs to remedy this or Five Oak Green and the hamlets around will become a backwater whether or not the housing </a:t>
            </a:r>
          </a:p>
        </p:txBody>
      </p:sp>
      <p:pic>
        <p:nvPicPr>
          <p:cNvPr id="30" name="Graphic 6" descr="Questionnaire">
            <a:extLst>
              <a:ext uri="{FF2B5EF4-FFF2-40B4-BE49-F238E27FC236}">
                <a16:creationId xmlns:a16="http://schemas.microsoft.com/office/drawing/2014/main" id="{EF0D32F9-A6E6-43A9-8370-DAF2783F35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06533" y="982131"/>
            <a:ext cx="4893735" cy="4893735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62338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8FA177F-145C-478A-A7ED-8D021CE76B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A96A522-1258-462E-AFC5-F5E3F1411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CD43597-59D1-4246-A90D-26FE2B6081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ED48CD8-BE7A-4992-8570-58DEE9826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A68BD7C-72FC-4E92-88BB-3401D485D2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8B73423-E00D-4FC9-9873-0C259A14BC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C57E36-3DBF-4CE4-BBDE-E2CB9635B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3770" y="1041401"/>
            <a:ext cx="4538526" cy="2345264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262626"/>
                </a:solidFill>
              </a:rPr>
              <a:t>Local pubs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A73554-0460-44E5-8D19-BADC9D4B6A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9045" y="3657596"/>
            <a:ext cx="4513252" cy="1933463"/>
          </a:xfrm>
        </p:spPr>
        <p:txBody>
          <a:bodyPr>
            <a:normAutofit/>
          </a:bodyPr>
          <a:lstStyle/>
          <a:p>
            <a:r>
              <a:rPr lang="en-GB" sz="1900">
                <a:solidFill>
                  <a:srgbClr val="000000"/>
                </a:solidFill>
              </a:rPr>
              <a:t>There are some excellent pubs in the parish but none of them are within easy walking distance of Five Oak Green – since the 2006 Plan one pub has been demolished and one closed – do we wish to designate this as an asset of community value?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2EEABFB-D1AB-4BFF-84FC-449548E93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lurred light of the party in the night">
            <a:extLst>
              <a:ext uri="{FF2B5EF4-FFF2-40B4-BE49-F238E27FC236}">
                <a16:creationId xmlns:a16="http://schemas.microsoft.com/office/drawing/2014/main" id="{01BDCC86-77D6-4FF5-A9C0-2DE6A38BD8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937" r="10554" b="-1"/>
          <a:stretch/>
        </p:blipFill>
        <p:spPr>
          <a:xfrm>
            <a:off x="1609806" y="1410208"/>
            <a:ext cx="3954679" cy="385878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231BC86-8965-4F95-9FD9-76313A7D6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854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7B0B6F20-ACBD-46C3-BF1C-B0DA01E00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9873E22E-6D95-4919-9786-9CE22CFB2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02" name="Rectangle 101">
            <a:extLst>
              <a:ext uri="{FF2B5EF4-FFF2-40B4-BE49-F238E27FC236}">
                <a16:creationId xmlns:a16="http://schemas.microsoft.com/office/drawing/2014/main" id="{6136405D-91C1-4AC4-A1DA-AADA5236E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B873C8-8EF7-4351-B971-E7FE565EDC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6481" y="1041401"/>
            <a:ext cx="6455815" cy="2345264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262626"/>
                </a:solidFill>
              </a:rPr>
              <a:t>Health and Dental Care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9A09FE-BB89-4C00-A350-E0B8B57806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6481" y="3657596"/>
            <a:ext cx="6455816" cy="1949707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000000"/>
                </a:solidFill>
              </a:rPr>
              <a:t>There are no health or dental facilities in the parish –  should the Neighbourhood Plan include a demand for S106 funding to make access easier to these for new and existing residents?</a:t>
            </a:r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92197BAB-F32A-48E3-8888-C2431E9F6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736" y="3153832"/>
            <a:ext cx="777240" cy="606425"/>
          </a:xfrm>
          <a:prstGeom prst="rect">
            <a:avLst/>
          </a:prstGeom>
        </p:spPr>
      </p:pic>
      <p:sp>
        <p:nvSpPr>
          <p:cNvPr id="106" name="Rectangle 105">
            <a:extLst>
              <a:ext uri="{FF2B5EF4-FFF2-40B4-BE49-F238E27FC236}">
                <a16:creationId xmlns:a16="http://schemas.microsoft.com/office/drawing/2014/main" id="{B5B11595-9562-42F8-B810-2A20A7840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1" name="Picture 15" descr="Heads of various toothbrushes">
            <a:extLst>
              <a:ext uri="{FF2B5EF4-FFF2-40B4-BE49-F238E27FC236}">
                <a16:creationId xmlns:a16="http://schemas.microsoft.com/office/drawing/2014/main" id="{B695356F-C468-4839-8F65-4E78DF263A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828" r="7762" b="-1"/>
          <a:stretch/>
        </p:blipFill>
        <p:spPr>
          <a:xfrm>
            <a:off x="1412683" y="2152218"/>
            <a:ext cx="2433793" cy="2374759"/>
          </a:xfrm>
          <a:prstGeom prst="rect">
            <a:avLst/>
          </a:prstGeom>
        </p:spPr>
      </p:pic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3C6B113E-084C-4375-B4FB-70E276EC9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36481" y="3522131"/>
            <a:ext cx="64379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0" name="Picture 109">
            <a:extLst>
              <a:ext uri="{FF2B5EF4-FFF2-40B4-BE49-F238E27FC236}">
                <a16:creationId xmlns:a16="http://schemas.microsoft.com/office/drawing/2014/main" id="{C4F8C38E-73AE-4CE8-872C-42AFC0409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6986" y="3153832"/>
            <a:ext cx="777240" cy="60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0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8FA177F-145C-478A-A7ED-8D021CE76B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A96A522-1258-462E-AFC5-F5E3F1411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CD43597-59D1-4246-A90D-26FE2B6081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" name="Rectangle 13">
              <a:extLst>
                <a:ext uri="{FF2B5EF4-FFF2-40B4-BE49-F238E27FC236}">
                  <a16:creationId xmlns:a16="http://schemas.microsoft.com/office/drawing/2014/main" id="{2ED48CD8-BE7A-4992-8570-58DEE9826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A68BD7C-72FC-4E92-88BB-3401D485D2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8" name="Picture 15">
              <a:extLst>
                <a:ext uri="{FF2B5EF4-FFF2-40B4-BE49-F238E27FC236}">
                  <a16:creationId xmlns:a16="http://schemas.microsoft.com/office/drawing/2014/main" id="{C8B73423-E00D-4FC9-9873-0C259A14BC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D808F47-8902-49EE-98AA-FBE483154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3770" y="1041401"/>
            <a:ext cx="4538526" cy="23452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000">
                <a:solidFill>
                  <a:srgbClr val="262626"/>
                </a:solidFill>
              </a:rPr>
              <a:t>Local Needs Housing – the AECOM Housing Needs Assessment laid down a need for 105 affordable homes for local needs in the parish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0ECC98-4955-4E85-9F64-47C641C6B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9045" y="3657596"/>
            <a:ext cx="4513252" cy="1933463"/>
          </a:xfrm>
        </p:spPr>
        <p:txBody>
          <a:bodyPr>
            <a:normAutofit/>
          </a:bodyPr>
          <a:lstStyle/>
          <a:p>
            <a:r>
              <a:rPr lang="en-GB" sz="1900">
                <a:solidFill>
                  <a:srgbClr val="000000"/>
                </a:solidFill>
              </a:rPr>
              <a:t>If the emerging TW Local Plan is adopted in full or in part we would expect these to be accommodated in the new development – if not we would look at small scale schemes around the edge of Five Oak Green to accommodate the need.</a:t>
            </a:r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22EEABFB-D1AB-4BFF-84FC-449548E93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our wooden houses with different sizes">
            <a:extLst>
              <a:ext uri="{FF2B5EF4-FFF2-40B4-BE49-F238E27FC236}">
                <a16:creationId xmlns:a16="http://schemas.microsoft.com/office/drawing/2014/main" id="{79841EA9-03B9-4111-94A6-0DDCAFDD0EB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10" b="13620"/>
          <a:stretch/>
        </p:blipFill>
        <p:spPr>
          <a:xfrm>
            <a:off x="1412683" y="2116458"/>
            <a:ext cx="4348925" cy="2446280"/>
          </a:xfrm>
          <a:prstGeom prst="rect">
            <a:avLst/>
          </a:prstGeom>
        </p:spPr>
      </p:pic>
      <p:cxnSp>
        <p:nvCxnSpPr>
          <p:cNvPr id="17" name="Straight Connector 19">
            <a:extLst>
              <a:ext uri="{FF2B5EF4-FFF2-40B4-BE49-F238E27FC236}">
                <a16:creationId xmlns:a16="http://schemas.microsoft.com/office/drawing/2014/main" id="{4231BC86-8965-4F95-9FD9-76313A7D6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11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3D6DABB5-1FC3-4E21-AC84-4685B03C9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2616" y="1411015"/>
            <a:ext cx="7808159" cy="4103960"/>
          </a:xfrm>
          <a:prstGeom prst="rect">
            <a:avLst/>
          </a:prstGeom>
          <a:blipFill dpi="0" rotWithShape="1">
            <a:blip r:embed="rId3">
              <a:alphaModFix amt="86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C5790B5-250E-45E6-A05D-C3D1D459B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8158C4B-1BFE-4F6D-B2C1-0066FA119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28" name="Rounded Rectangle 17">
              <a:extLst>
                <a:ext uri="{FF2B5EF4-FFF2-40B4-BE49-F238E27FC236}">
                  <a16:creationId xmlns:a16="http://schemas.microsoft.com/office/drawing/2014/main" id="{4A8E3562-03A2-4AF3-89BB-B227ED326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34">
              <a:extLst>
                <a:ext uri="{FF2B5EF4-FFF2-40B4-BE49-F238E27FC236}">
                  <a16:creationId xmlns:a16="http://schemas.microsoft.com/office/drawing/2014/main" id="{BD9DF111-5BF8-4312-BECB-94BBCF29E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41" name="Rounded Rectangle 20">
              <a:extLst>
                <a:ext uri="{FF2B5EF4-FFF2-40B4-BE49-F238E27FC236}">
                  <a16:creationId xmlns:a16="http://schemas.microsoft.com/office/drawing/2014/main" id="{9EEB3A31-82B4-41D6-BEAB-3CC49BBCBE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28C66B30-E9F1-40DD-A809-6A1282E23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BF93B6D-5B20-4B1A-9618-6EFBD8C02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4200" dirty="0"/>
              <a:t>How can we achieve </a:t>
            </a:r>
            <a:r>
              <a:rPr lang="en-GB" sz="4200"/>
              <a:t>improved facilities </a:t>
            </a:r>
            <a:r>
              <a:rPr lang="en-GB" sz="4200" dirty="0"/>
              <a:t>in the coming years?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5AE53E-9B92-4716-8F29-2219FC2AC2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600"/>
              <a:t>Ensure what the community wants is in the Neighbourhood Plan which is a Supplementary Planning Document that developers and TWBC have to take note of.</a:t>
            </a:r>
          </a:p>
          <a:p>
            <a:pPr>
              <a:lnSpc>
                <a:spcPct val="90000"/>
              </a:lnSpc>
            </a:pPr>
            <a:r>
              <a:rPr lang="en-GB" sz="1600"/>
              <a:t>The work of community groups, charities and sports teams (e.g. Capel CC; FOG  in Bloom; Friends of FOG Rec) can support this.</a:t>
            </a:r>
          </a:p>
        </p:txBody>
      </p:sp>
      <p:cxnSp>
        <p:nvCxnSpPr>
          <p:cNvPr id="50" name="Straight Connector 38">
            <a:extLst>
              <a:ext uri="{FF2B5EF4-FFF2-40B4-BE49-F238E27FC236}">
                <a16:creationId xmlns:a16="http://schemas.microsoft.com/office/drawing/2014/main" id="{14319AF2-886A-4C5D-B34C-17FCB0267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9924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71</TotalTime>
  <Words>418</Words>
  <Application>Microsoft Office PowerPoint</Application>
  <PresentationFormat>Widescreen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Community and Recreational Facilities</vt:lpstr>
      <vt:lpstr>Capel is a large rural area with limited community facilities for people to meet</vt:lpstr>
      <vt:lpstr>Recreational facilities and allotments managed by the Parish Council….</vt:lpstr>
      <vt:lpstr>Community Orchard since 2012…</vt:lpstr>
      <vt:lpstr>Vision for Capel questionnaire suggested people want better community facilities</vt:lpstr>
      <vt:lpstr>Local pubs</vt:lpstr>
      <vt:lpstr>Health and Dental Care</vt:lpstr>
      <vt:lpstr>Local Needs Housing – the AECOM Housing Needs Assessment laid down a need for 105 affordable homes for local needs in the parish</vt:lpstr>
      <vt:lpstr>How can we achieve improved facilities in the coming years?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and Recreational Facilities</dc:title>
  <dc:creator>Patterson, Hugh (Woldingham School)</dc:creator>
  <cp:lastModifiedBy>Louise Goldsmith (Clerk)</cp:lastModifiedBy>
  <cp:revision>2</cp:revision>
  <dcterms:created xsi:type="dcterms:W3CDTF">2022-03-07T14:07:07Z</dcterms:created>
  <dcterms:modified xsi:type="dcterms:W3CDTF">2022-03-07T17:29:34Z</dcterms:modified>
</cp:coreProperties>
</file>